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311" r:id="rId3"/>
    <p:sldId id="312" r:id="rId4"/>
    <p:sldId id="313" r:id="rId5"/>
    <p:sldId id="314" r:id="rId6"/>
    <p:sldId id="310" r:id="rId7"/>
    <p:sldId id="291" r:id="rId8"/>
    <p:sldId id="292" r:id="rId9"/>
    <p:sldId id="293" r:id="rId10"/>
    <p:sldId id="294" r:id="rId11"/>
    <p:sldId id="296" r:id="rId12"/>
    <p:sldId id="295" r:id="rId13"/>
    <p:sldId id="297" r:id="rId14"/>
    <p:sldId id="299" r:id="rId15"/>
    <p:sldId id="300" r:id="rId16"/>
    <p:sldId id="307" r:id="rId17"/>
    <p:sldId id="306" r:id="rId18"/>
    <p:sldId id="321" r:id="rId19"/>
    <p:sldId id="298" r:id="rId20"/>
    <p:sldId id="308" r:id="rId21"/>
    <p:sldId id="322" r:id="rId22"/>
    <p:sldId id="323" r:id="rId23"/>
    <p:sldId id="309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5"/>
    <a:srgbClr val="73402B"/>
    <a:srgbClr val="63301F"/>
    <a:srgbClr val="4C1D13"/>
    <a:srgbClr val="673423"/>
    <a:srgbClr val="5C2E1B"/>
    <a:srgbClr val="6C3D2B"/>
    <a:srgbClr val="A3705B"/>
    <a:srgbClr val="419883"/>
    <a:srgbClr val="347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1950" autoAdjust="0"/>
  </p:normalViewPr>
  <p:slideViewPr>
    <p:cSldViewPr snapToGrid="0">
      <p:cViewPr varScale="1">
        <p:scale>
          <a:sx n="81" d="100"/>
          <a:sy n="81" d="100"/>
        </p:scale>
        <p:origin x="518" y="43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Atmospheric Composition</a:t>
            </a:r>
            <a:r>
              <a:rPr lang="en-US" baseline="0" dirty="0" smtClean="0"/>
              <a:t> of Mars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CO2: 95.32%</c:v>
                </c:pt>
                <c:pt idx="1">
                  <c:v>N2: 2.70%</c:v>
                </c:pt>
                <c:pt idx="2">
                  <c:v>Ar: 1.6%</c:v>
                </c:pt>
                <c:pt idx="3">
                  <c:v>Oxygen: 0.13%</c:v>
                </c:pt>
                <c:pt idx="4">
                  <c:v>H20: 0.03%</c:v>
                </c:pt>
                <c:pt idx="5">
                  <c:v>Minor: 0.22%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0.95320000000000005</c:v>
                </c:pt>
                <c:pt idx="1">
                  <c:v>2.7E-2</c:v>
                </c:pt>
                <c:pt idx="2">
                  <c:v>1.6E-2</c:v>
                </c:pt>
                <c:pt idx="3">
                  <c:v>1.2999999999999999E-3</c:v>
                </c:pt>
                <c:pt idx="4">
                  <c:v>2.9999999999999997E-4</c:v>
                </c:pt>
                <c:pt idx="5">
                  <c:v>2.2000000000000001E-3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Atmospheric Composition of Earth*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B9670"/>
              </a:solidFill>
            </c:spPr>
          </c:dPt>
          <c:dPt>
            <c:idx val="1"/>
            <c:bubble3D val="0"/>
            <c:spPr>
              <a:solidFill>
                <a:srgbClr val="AF4530"/>
              </a:solidFill>
            </c:spPr>
          </c:dPt>
          <c:dPt>
            <c:idx val="2"/>
            <c:bubble3D val="0"/>
            <c:spPr>
              <a:solidFill>
                <a:srgbClr val="347693"/>
              </a:solidFill>
            </c:spPr>
          </c:dPt>
          <c:dPt>
            <c:idx val="3"/>
            <c:bubble3D val="0"/>
            <c:spPr>
              <a:solidFill>
                <a:srgbClr val="419883"/>
              </a:solidFill>
            </c:spPr>
          </c:dPt>
          <c:cat>
            <c:strRef>
              <c:f>Sheet1!$A$2:$A$5</c:f>
              <c:strCache>
                <c:ptCount val="4"/>
                <c:pt idx="0">
                  <c:v>N2: 78%</c:v>
                </c:pt>
                <c:pt idx="1">
                  <c:v>Oxygen: 21%</c:v>
                </c:pt>
                <c:pt idx="2">
                  <c:v>Ar: 0.93%</c:v>
                </c:pt>
                <c:pt idx="3">
                  <c:v>CO2: 0.03%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0.78</c:v>
                </c:pt>
                <c:pt idx="1">
                  <c:v>0.21</c:v>
                </c:pt>
                <c:pt idx="2" formatCode="0.00%">
                  <c:v>9.2999999999999992E-3</c:v>
                </c:pt>
                <c:pt idx="3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8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Mars: 35kW w/ steam boiler</a:t>
            </a:r>
          </a:p>
          <a:p>
            <a:r>
              <a:rPr lang="en-US" dirty="0" smtClean="0"/>
              <a:t>Viking</a:t>
            </a:r>
            <a:r>
              <a:rPr lang="en-US" baseline="0" dirty="0" smtClean="0"/>
              <a:t> 1/2 : 4 solar panels, and radioisotope thermoelectric generators (620 W)</a:t>
            </a:r>
          </a:p>
          <a:p>
            <a:r>
              <a:rPr lang="en-US" baseline="0" dirty="0" smtClean="0"/>
              <a:t>Sojourner – 200 PV cells, 16W of power at noon</a:t>
            </a:r>
          </a:p>
          <a:p>
            <a:r>
              <a:rPr lang="en-US" baseline="0" dirty="0" smtClean="0"/>
              <a:t>Spirit and Opportunity: &lt;1kWh per day with solar</a:t>
            </a:r>
          </a:p>
          <a:p>
            <a:r>
              <a:rPr lang="en-US" baseline="0" dirty="0" smtClean="0"/>
              <a:t>Curiosity – nuclear thermoelectric generator with 110 W steady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CO2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Tau is optical depth</a:t>
            </a:r>
            <a:r>
              <a:rPr lang="en-US" baseline="0" dirty="0" smtClean="0"/>
              <a:t> on a scale of 1 to 5</a:t>
            </a:r>
          </a:p>
          <a:p>
            <a:r>
              <a:rPr lang="en-US" baseline="0" dirty="0" smtClean="0"/>
              <a:t>Observed by opportunity over a period of 30 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ISRU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alive</a:t>
            </a:r>
            <a:r>
              <a:rPr lang="en-US" baseline="0" dirty="0" smtClean="0"/>
              <a:t> power includes LOX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continuous</a:t>
            </a:r>
          </a:p>
          <a:p>
            <a:r>
              <a:rPr lang="en-US" dirty="0" smtClean="0"/>
              <a:t>Talk about radiation shield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8kW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70" y="-38100"/>
            <a:ext cx="9601200" cy="12573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0.png"/><Relationship Id="rId7" Type="http://schemas.openxmlformats.org/officeDocument/2006/relationships/image" Target="../media/image5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0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10" Type="http://schemas.openxmlformats.org/officeDocument/2006/relationships/image" Target="../media/image8.png"/><Relationship Id="rId4" Type="http://schemas.openxmlformats.org/officeDocument/2006/relationships/chart" Target="../charts/char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634" y="1724890"/>
            <a:ext cx="6629400" cy="2743200"/>
          </a:xfrm>
        </p:spPr>
        <p:txBody>
          <a:bodyPr/>
          <a:lstStyle/>
          <a:p>
            <a:r>
              <a:rPr lang="en-US" sz="4800" b="1" dirty="0"/>
              <a:t>Comparative Study of Power Generation Methods for Mars Mission: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Potential of Space Solar Power (SSP) System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634" y="4987638"/>
            <a:ext cx="6629400" cy="8312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  <a:buClr>
                <a:schemeClr val="lt1"/>
              </a:buClr>
              <a:buSzPct val="25000"/>
            </a:pPr>
            <a:r>
              <a:rPr lang="en-US" sz="2800" dirty="0" smtClean="0">
                <a:sym typeface="Source Sans Pro"/>
              </a:rPr>
              <a:t>Zeyu Zhang, Vinay </a:t>
            </a:r>
            <a:r>
              <a:rPr lang="en-US" sz="2800" dirty="0" err="1" smtClean="0">
                <a:sym typeface="Source Sans Pro"/>
              </a:rPr>
              <a:t>Simlot</a:t>
            </a:r>
            <a:r>
              <a:rPr lang="en-US" sz="2800" dirty="0" smtClean="0">
                <a:sym typeface="Source Sans Pro"/>
              </a:rPr>
              <a:t>, </a:t>
            </a:r>
            <a:r>
              <a:rPr lang="en-US" sz="2800" dirty="0" smtClean="0"/>
              <a:t>Sean Rankin </a:t>
            </a:r>
          </a:p>
          <a:p>
            <a:pPr>
              <a:lnSpc>
                <a:spcPct val="70000"/>
              </a:lnSpc>
              <a:buClr>
                <a:schemeClr val="lt1"/>
              </a:buClr>
              <a:buSzPct val="25000"/>
            </a:pPr>
            <a:r>
              <a:rPr lang="en-US" sz="2800" dirty="0" smtClean="0"/>
              <a:t>May 26, 2017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9838" y="6153792"/>
            <a:ext cx="767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at </a:t>
            </a:r>
            <a:r>
              <a:rPr lang="en-US" b="1" i="1" dirty="0" smtClean="0"/>
              <a:t>International Space Development Conference (ISDC 2017)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89834" y="3361393"/>
            <a:ext cx="366871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dirty="0"/>
              <a:t>Allied Universities Team: 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srgbClr val="FFD965"/>
                </a:solidFill>
              </a:rPr>
              <a:t>Undergraduate students: </a:t>
            </a:r>
            <a:r>
              <a:rPr lang="en-US" dirty="0"/>
              <a:t>Miles Johnson, Amy Li, Sean Rankin, </a:t>
            </a:r>
            <a:r>
              <a:rPr lang="en-US" dirty="0" err="1"/>
              <a:t>Yohnei</a:t>
            </a:r>
            <a:r>
              <a:rPr lang="en-US" dirty="0"/>
              <a:t> </a:t>
            </a:r>
            <a:r>
              <a:rPr lang="en-US" dirty="0" err="1"/>
              <a:t>Shambourger</a:t>
            </a:r>
            <a:r>
              <a:rPr lang="en-US" dirty="0"/>
              <a:t>, Vinay </a:t>
            </a:r>
            <a:r>
              <a:rPr lang="en-US" dirty="0" err="1"/>
              <a:t>Simlot</a:t>
            </a:r>
            <a:endParaRPr lang="en-US" dirty="0"/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srgbClr val="FFD965"/>
                </a:solidFill>
              </a:rPr>
              <a:t>Graduate students: </a:t>
            </a:r>
            <a:r>
              <a:rPr lang="en-US" dirty="0"/>
              <a:t>Clark </a:t>
            </a:r>
            <a:r>
              <a:rPr lang="en-US" dirty="0" err="1"/>
              <a:t>Esty</a:t>
            </a:r>
            <a:r>
              <a:rPr lang="en-US" dirty="0"/>
              <a:t>, Reid Hyland, Joshua Rogers, Alex </a:t>
            </a:r>
            <a:r>
              <a:rPr lang="en-US" dirty="0" err="1"/>
              <a:t>Walts</a:t>
            </a:r>
            <a:r>
              <a:rPr lang="en-US" dirty="0"/>
              <a:t>, Zeyu Zhang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srgbClr val="FFD965"/>
                </a:solidFill>
              </a:rPr>
              <a:t>Faculty advisor: </a:t>
            </a:r>
            <a:r>
              <a:rPr lang="en-US" dirty="0"/>
              <a:t>Paul Jaffe</a:t>
            </a:r>
          </a:p>
          <a:p>
            <a:endParaRPr lang="en-US" dirty="0"/>
          </a:p>
        </p:txBody>
      </p:sp>
      <p:pic>
        <p:nvPicPr>
          <p:cNvPr id="6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95100" y="1556017"/>
            <a:ext cx="692985" cy="712176"/>
          </a:xfrm>
          <a:prstGeom prst="rect">
            <a:avLst/>
          </a:prstGeom>
          <a:noFill/>
        </p:spPr>
      </p:pic>
      <p:pic>
        <p:nvPicPr>
          <p:cNvPr id="7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8401" y="1556017"/>
            <a:ext cx="554272" cy="706818"/>
          </a:xfrm>
          <a:prstGeom prst="rect">
            <a:avLst/>
          </a:prstGeom>
          <a:noFill/>
        </p:spPr>
      </p:pic>
      <p:pic>
        <p:nvPicPr>
          <p:cNvPr id="8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22989" y="1556017"/>
            <a:ext cx="802405" cy="802405"/>
          </a:xfrm>
          <a:prstGeom prst="rect">
            <a:avLst/>
          </a:prstGeom>
          <a:noFill/>
        </p:spPr>
      </p:pic>
      <p:pic>
        <p:nvPicPr>
          <p:cNvPr id="9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665710" y="1610726"/>
            <a:ext cx="692986" cy="692986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734" y="1575254"/>
            <a:ext cx="740266" cy="7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Surface Power Systems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31019"/>
              </p:ext>
            </p:extLst>
          </p:nvPr>
        </p:nvGraphicFramePr>
        <p:xfrm>
          <a:off x="1206623" y="1868825"/>
          <a:ext cx="10091650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0129"/>
                <a:gridCol w="3707638"/>
                <a:gridCol w="3363883"/>
              </a:tblGrid>
              <a:tr h="350829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Surface Solar System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Fission-Powered</a:t>
                      </a:r>
                      <a:r>
                        <a:rPr lang="en-US" sz="2400" b="0" baseline="0" dirty="0" smtClean="0"/>
                        <a:t> System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Working condition</a:t>
                      </a:r>
                      <a:endParaRPr lang="en-US" sz="2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Assume</a:t>
                      </a:r>
                      <a:r>
                        <a:rPr lang="en-US" sz="2400" baseline="0" dirty="0" smtClean="0"/>
                        <a:t> c</a:t>
                      </a:r>
                      <a:r>
                        <a:rPr lang="en-US" sz="2400" dirty="0" smtClean="0"/>
                        <a:t>ontinuous</a:t>
                      </a:r>
                      <a:endParaRPr 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35kW</a:t>
                      </a:r>
                      <a:r>
                        <a:rPr lang="en-US" sz="2400" b="0" baseline="0" dirty="0" smtClean="0"/>
                        <a:t> (10kW during dust storms)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35kW,</a:t>
                      </a:r>
                      <a:r>
                        <a:rPr lang="en-US" sz="2400" b="0" baseline="0" dirty="0" smtClean="0"/>
                        <a:t> continuous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LOX production rate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44kg/sol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44kg/sol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Power</a:t>
                      </a:r>
                      <a:r>
                        <a:rPr lang="en-US" sz="2400" b="0" baseline="0" dirty="0" smtClean="0"/>
                        <a:t> system mass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11713kg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9154kg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Solar</a:t>
                      </a:r>
                      <a:r>
                        <a:rPr lang="en-US" sz="2400" b="0" baseline="0" dirty="0" smtClean="0"/>
                        <a:t> array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12m diameter,</a:t>
                      </a:r>
                      <a:r>
                        <a:rPr lang="en-US" sz="2400" b="0" baseline="0" dirty="0" smtClean="0"/>
                        <a:t> four systems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none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Cost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455.8 million dollars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 be determined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6561" y="1345662"/>
            <a:ext cx="684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3. System comparison in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crewed</a:t>
            </a:r>
            <a:r>
              <a:rPr lang="en-US" sz="2400" i="1" dirty="0" smtClean="0"/>
              <a:t> mission. </a:t>
            </a:r>
            <a:r>
              <a:rPr lang="en-US" sz="2400" i="1" baseline="30000" dirty="0" smtClean="0"/>
              <a:t>[2]</a:t>
            </a:r>
            <a:endParaRPr lang="en-US" sz="2400" i="1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5116830" cy="274022"/>
          </a:xfrm>
        </p:spPr>
        <p:txBody>
          <a:bodyPr/>
          <a:lstStyle/>
          <a:p>
            <a:r>
              <a:rPr lang="en-US" dirty="0"/>
              <a:t>[2] Rucker, Michelle A., et al. "Solar Versus Fission Surface Power for Mars." (2016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0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1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2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3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4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SSP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69" y="1632501"/>
            <a:ext cx="10126287" cy="22037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Power satellite is located 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aerostationary orbit (17000km, 589W/m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  <a:p>
            <a:r>
              <a:rPr lang="en-US" dirty="0"/>
              <a:t>S</a:t>
            </a:r>
            <a:r>
              <a:rPr lang="en-US" dirty="0" smtClean="0"/>
              <a:t>hort eclipse: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1.28hr</a:t>
            </a:r>
            <a:r>
              <a:rPr lang="en-US" dirty="0" smtClean="0"/>
              <a:t> shadow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5% </a:t>
            </a:r>
            <a:r>
              <a:rPr lang="en-US" dirty="0" smtClean="0"/>
              <a:t>in one sol). (Ignore the shadow from ‘</a:t>
            </a:r>
            <a:r>
              <a:rPr lang="en-US" dirty="0" err="1" smtClean="0"/>
              <a:t>Phobos</a:t>
            </a:r>
            <a:r>
              <a:rPr lang="en-US" dirty="0" smtClean="0"/>
              <a:t>’) </a:t>
            </a:r>
          </a:p>
          <a:p>
            <a:r>
              <a:rPr lang="en-US" dirty="0" smtClean="0"/>
              <a:t>Designed for crewed mission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35kW</a:t>
            </a:r>
            <a:r>
              <a:rPr lang="en-US" dirty="0" smtClean="0"/>
              <a:t> continuous power).</a:t>
            </a:r>
          </a:p>
          <a:p>
            <a:r>
              <a:rPr lang="en-US" dirty="0" smtClean="0"/>
              <a:t>Use microwave to transmit power.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58846" b="52186"/>
          <a:stretch/>
        </p:blipFill>
        <p:spPr>
          <a:xfrm>
            <a:off x="512678" y="3836229"/>
            <a:ext cx="11143784" cy="17981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67730" y="4198512"/>
            <a:ext cx="279042" cy="1216965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3381" y="5561459"/>
            <a:ext cx="2733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WPT Attenuation: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 space, gaseous, dust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2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3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7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8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WPT: Free </a:t>
            </a:r>
            <a:r>
              <a:rPr lang="en-US" dirty="0"/>
              <a:t>S</a:t>
            </a:r>
            <a:r>
              <a:rPr lang="en-US" dirty="0" smtClean="0"/>
              <a:t>pace </a:t>
            </a:r>
            <a:r>
              <a:rPr lang="en-US" dirty="0"/>
              <a:t>A</a:t>
            </a:r>
            <a:r>
              <a:rPr lang="en-US" dirty="0" smtClean="0"/>
              <a:t>ttenuation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3970" y="1436650"/>
                <a:ext cx="96012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 err="1" smtClean="0">
                    <a:solidFill>
                      <a:srgbClr val="FFD965"/>
                    </a:solidFill>
                  </a:rPr>
                  <a:t>Friis</a:t>
                </a:r>
                <a:r>
                  <a:rPr lang="en-US" dirty="0" smtClean="0">
                    <a:solidFill>
                      <a:srgbClr val="FFD965"/>
                    </a:solidFill>
                  </a:rPr>
                  <a:t>’ transmission equation: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Pt, </a:t>
                </a:r>
                <a:r>
                  <a:rPr lang="en-US" sz="20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000" dirty="0"/>
                  <a:t>T</a:t>
                </a:r>
                <a:r>
                  <a:rPr lang="en-US" sz="2000" dirty="0" smtClean="0"/>
                  <a:t>ransmitted and received power;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At, </a:t>
                </a:r>
                <a:r>
                  <a:rPr lang="en-US" sz="20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Ar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000" dirty="0" smtClean="0"/>
                  <a:t>Antenna and rectenna aperture size;</a:t>
                </a:r>
              </a:p>
              <a:p>
                <a:pPr marL="0" indent="0" algn="ctr">
                  <a:buNone/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λ: </a:t>
                </a:r>
                <a:r>
                  <a:rPr lang="en-US" sz="2000" dirty="0"/>
                  <a:t>M</a:t>
                </a:r>
                <a:r>
                  <a:rPr lang="en-US" sz="2000" dirty="0" smtClean="0"/>
                  <a:t>icrowave wavelength;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D: </a:t>
                </a:r>
                <a:r>
                  <a:rPr lang="en-US" sz="2000" dirty="0" smtClean="0"/>
                  <a:t>Average distance between the antenna and </a:t>
                </a:r>
                <a:r>
                  <a:rPr lang="en-US" sz="2000" dirty="0" err="1" smtClean="0"/>
                  <a:t>rectenna</a:t>
                </a:r>
                <a:r>
                  <a:rPr lang="en-US" sz="2000" dirty="0" smtClean="0"/>
                  <a:t>.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r>
                  <a:rPr lang="en-US" dirty="0" smtClean="0">
                    <a:solidFill>
                      <a:srgbClr val="FFD965"/>
                    </a:solidFill>
                  </a:rPr>
                  <a:t>Far-field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d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smtClean="0"/>
                  <a:t>The antenna’s largest dimension.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970" y="1436650"/>
                <a:ext cx="9601200" cy="4267200"/>
              </a:xfrm>
              <a:blipFill rotWithShape="0">
                <a:blip r:embed="rId2"/>
                <a:stretch>
                  <a:fillRect l="-571" t="-2571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9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WPT: Atmospheric power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71" y="1546362"/>
            <a:ext cx="5529642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D965"/>
                </a:solidFill>
              </a:rPr>
              <a:t>Gaseous attenuation</a:t>
            </a:r>
          </a:p>
          <a:p>
            <a:r>
              <a:rPr lang="en-US" dirty="0"/>
              <a:t>P</a:t>
            </a:r>
            <a:r>
              <a:rPr lang="en-US" dirty="0" smtClean="0"/>
              <a:t>ermanent electric or magnetic moment could interact with microwave easily, such as 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Martian dominant gas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 does not have such moment.</a:t>
            </a:r>
          </a:p>
          <a:p>
            <a:r>
              <a:rPr lang="en-US" dirty="0" smtClean="0"/>
              <a:t>The amount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 is very low on Mars. </a:t>
            </a:r>
          </a:p>
          <a:p>
            <a:r>
              <a:rPr lang="en-US" dirty="0" smtClean="0"/>
              <a:t>Consider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10km</a:t>
            </a:r>
            <a:r>
              <a:rPr lang="en-US" dirty="0" smtClean="0"/>
              <a:t> height of the atmosphere, the gaseous attenuation is around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0.001 to 0.01dB</a:t>
            </a:r>
            <a:r>
              <a:rPr lang="en-US" dirty="0" smtClean="0"/>
              <a:t>, which is negligible.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00583" y="1541190"/>
            <a:ext cx="3633441" cy="413716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488744"/>
            <a:ext cx="8328660" cy="274022"/>
          </a:xfrm>
        </p:spPr>
        <p:txBody>
          <a:bodyPr/>
          <a:lstStyle/>
          <a:p>
            <a:r>
              <a:rPr lang="en-US" dirty="0"/>
              <a:t>[1] Ho, Christian, Nasser </a:t>
            </a:r>
            <a:r>
              <a:rPr lang="en-US" dirty="0" err="1"/>
              <a:t>Golshan</a:t>
            </a:r>
            <a:r>
              <a:rPr lang="en-US" dirty="0"/>
              <a:t>, and </a:t>
            </a:r>
            <a:r>
              <a:rPr lang="en-US" dirty="0" err="1"/>
              <a:t>Arvydas</a:t>
            </a:r>
            <a:r>
              <a:rPr lang="en-US" dirty="0"/>
              <a:t> </a:t>
            </a:r>
            <a:r>
              <a:rPr lang="en-US" dirty="0" err="1"/>
              <a:t>Kliore</a:t>
            </a:r>
            <a:r>
              <a:rPr lang="en-US" dirty="0"/>
              <a:t>. "Radio wave propagation handbook for communication on and around Mars." (2002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23253" y="2162873"/>
            <a:ext cx="71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0983" y="3476082"/>
            <a:ext cx="14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Mars</a:t>
            </a:r>
          </a:p>
        </p:txBody>
      </p:sp>
      <p:sp>
        <p:nvSpPr>
          <p:cNvPr id="12" name="Shape 260"/>
          <p:cNvSpPr txBox="1"/>
          <p:nvPr/>
        </p:nvSpPr>
        <p:spPr>
          <a:xfrm>
            <a:off x="6173079" y="5869112"/>
            <a:ext cx="6233569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FFFF"/>
                </a:solidFill>
              </a:rPr>
              <a:t>Figure 4: Comparing </a:t>
            </a:r>
            <a:r>
              <a:rPr lang="en-US" sz="1600" i="1" dirty="0" smtClean="0">
                <a:solidFill>
                  <a:srgbClr val="FFFFFF"/>
                </a:solidFill>
              </a:rPr>
              <a:t>gaseous attenuation for a horizontal path. 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[1]</a:t>
            </a:r>
            <a:endParaRPr lang="en-US" sz="1600" i="1" baseline="30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795121" y="3508099"/>
            <a:ext cx="42723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(dB/km) for a Horizontal Path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0583" y="5479215"/>
            <a:ext cx="363344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(GHz)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5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6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7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8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189813" y="1933433"/>
            <a:ext cx="243668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4457" y="1546362"/>
            <a:ext cx="42351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4457" y="1914267"/>
            <a:ext cx="42351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4457" y="2250328"/>
            <a:ext cx="42351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4457" y="2631885"/>
            <a:ext cx="42351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4420" y="3004342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4420" y="3385897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4420" y="3744706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4420" y="4103515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4420" y="4462324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94420" y="4821133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4420" y="5179939"/>
            <a:ext cx="46358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6" grpId="0" animBg="1"/>
      <p:bldP spid="13" grpId="0" animBg="1"/>
      <p:bldP spid="30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power loss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83970" y="1303783"/>
            <a:ext cx="9601200" cy="103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FFD965"/>
                </a:solidFill>
              </a:rPr>
              <a:t>Dust attenuation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bsorption and Scattering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3970" y="3707242"/>
                <a:ext cx="10083421" cy="134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D965"/>
                    </a:solidFill>
                  </a:rPr>
                  <a:t>Rayleigh scattering model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3.087×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′′2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1600" dirty="0" smtClean="0"/>
                  <a:t>Permittivity:</a:t>
                </a:r>
                <a:r>
                  <a:rPr lang="en-US" sz="1600" i="1" dirty="0" smtClean="0"/>
                  <a:t> ε</a:t>
                </a:r>
                <a:r>
                  <a:rPr lang="en-US" sz="1600" i="1" dirty="0"/>
                  <a:t>’ = </a:t>
                </a:r>
                <a:r>
                  <a:rPr lang="en-US" sz="1600" dirty="0"/>
                  <a:t>2.5 and </a:t>
                </a:r>
                <a:r>
                  <a:rPr lang="en-US" sz="1600" i="1" dirty="0"/>
                  <a:t>ε’’ = </a:t>
                </a:r>
                <a:r>
                  <a:rPr lang="en-US" sz="1600" dirty="0" smtClean="0"/>
                  <a:t>0.06 (at 35GHz) </a:t>
                </a:r>
                <a:r>
                  <a:rPr lang="en-US" sz="1600" i="1" dirty="0" smtClean="0"/>
                  <a:t>ε</a:t>
                </a:r>
                <a:r>
                  <a:rPr lang="en-US" sz="1600" i="1" dirty="0"/>
                  <a:t>’ = </a:t>
                </a:r>
                <a:r>
                  <a:rPr lang="en-US" sz="1600" dirty="0" smtClean="0"/>
                  <a:t>4.56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ε’’ = </a:t>
                </a:r>
                <a:r>
                  <a:rPr lang="en-US" sz="1600" dirty="0" smtClean="0"/>
                  <a:t>0.251 </a:t>
                </a:r>
                <a:r>
                  <a:rPr lang="en-US" sz="1600" dirty="0"/>
                  <a:t>(at </a:t>
                </a:r>
                <a:r>
                  <a:rPr lang="en-US" sz="1600" dirty="0" smtClean="0"/>
                  <a:t>2.45GHz)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70" y="3707242"/>
                <a:ext cx="10083421" cy="1347613"/>
              </a:xfrm>
              <a:prstGeom prst="rect">
                <a:avLst/>
              </a:prstGeom>
              <a:blipFill rotWithShape="0">
                <a:blip r:embed="rId2"/>
                <a:stretch>
                  <a:fillRect l="-665" t="-2262" b="-4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83970" y="2252966"/>
                <a:ext cx="9497093" cy="1377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D965"/>
                    </a:solidFill>
                  </a:rPr>
                  <a:t>Dust size </a:t>
                </a:r>
                <a:r>
                  <a:rPr lang="en-US" sz="2000" dirty="0" smtClean="0">
                    <a:solidFill>
                      <a:srgbClr val="FFD965"/>
                    </a:solidFill>
                  </a:rPr>
                  <a:t>distribution</a:t>
                </a:r>
                <a:endParaRPr lang="en-US" sz="2000" dirty="0">
                  <a:solidFill>
                    <a:srgbClr val="FFD965"/>
                  </a:solidFill>
                </a:endParaRPr>
              </a:p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[−4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1600" dirty="0"/>
                  <a:t>r: radius of dust </a:t>
                </a:r>
                <a:r>
                  <a:rPr lang="en-US" sz="1600" dirty="0" smtClean="0"/>
                  <a:t>particles, distributed between 1 to </a:t>
                </a:r>
                <a:r>
                  <a:rPr lang="en-US" sz="1600" dirty="0"/>
                  <a:t>10</a:t>
                </a:r>
                <a:r>
                  <a:rPr lang="el-GR" sz="1600" dirty="0"/>
                  <a:t>μ</a:t>
                </a:r>
                <a:r>
                  <a:rPr lang="en-US" sz="1600" dirty="0"/>
                  <a:t>m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70" y="2252966"/>
                <a:ext cx="9497093" cy="1377685"/>
              </a:xfrm>
              <a:prstGeom prst="rect">
                <a:avLst/>
              </a:prstGeom>
              <a:blipFill rotWithShape="0">
                <a:blip r:embed="rId3"/>
                <a:stretch>
                  <a:fillRect l="-706" t="-2655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18737" y="5505057"/>
                <a:ext cx="595745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0.032 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0.14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at 35GHz ;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004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at 2.45GHz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endPara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37" y="5505057"/>
                <a:ext cx="5957458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638" t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7837170" cy="274022"/>
          </a:xfrm>
        </p:spPr>
        <p:txBody>
          <a:bodyPr/>
          <a:lstStyle/>
          <a:p>
            <a:r>
              <a:rPr lang="en-US" dirty="0"/>
              <a:t>[1] Ho, Christian, Nasser </a:t>
            </a:r>
            <a:r>
              <a:rPr lang="en-US" dirty="0" err="1"/>
              <a:t>Golshan</a:t>
            </a:r>
            <a:r>
              <a:rPr lang="en-US" dirty="0"/>
              <a:t>, and </a:t>
            </a:r>
            <a:r>
              <a:rPr lang="en-US" dirty="0" err="1"/>
              <a:t>Arvydas</a:t>
            </a:r>
            <a:r>
              <a:rPr lang="en-US" dirty="0"/>
              <a:t> </a:t>
            </a:r>
            <a:r>
              <a:rPr lang="en-US" dirty="0" err="1"/>
              <a:t>Kliore</a:t>
            </a:r>
            <a:r>
              <a:rPr lang="en-US" dirty="0"/>
              <a:t>. "Radio wave propagation handbook for communication on and around Mars." (2002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3970" y="5054855"/>
            <a:ext cx="6535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Assume 4</a:t>
            </a:r>
            <a:r>
              <a:rPr lang="el-GR" sz="2000" dirty="0"/>
              <a:t> μ</a:t>
            </a:r>
            <a:r>
              <a:rPr lang="en-US" sz="2000" dirty="0" smtClean="0"/>
              <a:t>m average dust size, during global dust storm: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1911" y="1792987"/>
            <a:ext cx="306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2000" dirty="0"/>
              <a:t>Sensitive to particle size</a:t>
            </a:r>
          </a:p>
        </p:txBody>
      </p:sp>
      <p:pic>
        <p:nvPicPr>
          <p:cNvPr id="12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3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4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5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6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70" y="1426372"/>
            <a:ext cx="9601200" cy="4267200"/>
          </a:xfrm>
        </p:spPr>
        <p:txBody>
          <a:bodyPr/>
          <a:lstStyle/>
          <a:p>
            <a:r>
              <a:rPr lang="en-US" dirty="0" smtClean="0"/>
              <a:t>Solar array mass density* 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5kg/m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  <a:p>
            <a:r>
              <a:rPr lang="en-US" dirty="0" smtClean="0"/>
              <a:t>Antenna mass density: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4kg/m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baseline="300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125257"/>
              </p:ext>
            </p:extLst>
          </p:nvPr>
        </p:nvGraphicFramePr>
        <p:xfrm>
          <a:off x="1588978" y="3166609"/>
          <a:ext cx="9178596" cy="203508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553330"/>
                <a:gridCol w="2281561"/>
                <a:gridCol w="2343705"/>
              </a:tblGrid>
              <a:tr h="5602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Process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2.45GHz</a:t>
                      </a:r>
                      <a:r>
                        <a:rPr lang="en-US" sz="2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case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35GHz case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1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Orbiter PV arrays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35%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1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Orbiter DC-to-RF </a:t>
                      </a:r>
                      <a:r>
                        <a:rPr lang="en-US" sz="2400" b="0" dirty="0" smtClean="0">
                          <a:effectLst/>
                        </a:rPr>
                        <a:t>conversion </a:t>
                      </a:r>
                      <a:r>
                        <a:rPr lang="el-GR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4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0" baseline="-25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85</a:t>
                      </a:r>
                      <a:r>
                        <a:rPr lang="en-US" sz="2400" b="0" dirty="0" smtClean="0">
                          <a:effectLst/>
                        </a:rPr>
                        <a:t>%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16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2400" b="0" dirty="0">
                          <a:effectLst/>
                        </a:rPr>
                        <a:t>Rectenna </a:t>
                      </a:r>
                      <a:r>
                        <a:rPr lang="en-US" sz="2400" b="0" dirty="0" smtClean="0">
                          <a:effectLst/>
                        </a:rPr>
                        <a:t>elements efficiency </a:t>
                      </a:r>
                      <a:r>
                        <a:rPr lang="el-GR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4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400" b="0" baseline="-250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 smtClean="0">
                          <a:effectLst/>
                        </a:rPr>
                        <a:t>91%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6962" y="2598638"/>
            <a:ext cx="582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4. Energy Conversion Efficiency. </a:t>
            </a:r>
            <a:r>
              <a:rPr lang="en-US" sz="2400" i="1" baseline="30000" dirty="0" smtClean="0"/>
              <a:t>[3,4]</a:t>
            </a:r>
            <a:endParaRPr lang="en-US" sz="2400" i="1" baseline="30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9014460" cy="274022"/>
          </a:xfrm>
        </p:spPr>
        <p:txBody>
          <a:bodyPr/>
          <a:lstStyle/>
          <a:p>
            <a:r>
              <a:rPr lang="en-US" dirty="0" smtClean="0"/>
              <a:t>[3] </a:t>
            </a:r>
            <a:r>
              <a:rPr lang="en-US" dirty="0" err="1" smtClean="0"/>
              <a:t>Cougnet</a:t>
            </a:r>
            <a:r>
              <a:rPr lang="en-US" dirty="0"/>
              <a:t>, Claude, et al. "Solar power satellites for space applications." </a:t>
            </a:r>
            <a:r>
              <a:rPr lang="en-US" i="1" dirty="0"/>
              <a:t>Journal of the British Interplanetary Society</a:t>
            </a:r>
            <a:r>
              <a:rPr lang="en-US" dirty="0"/>
              <a:t> 59 (2006): 290-296.</a:t>
            </a:r>
          </a:p>
          <a:p>
            <a:r>
              <a:rPr lang="en-US" dirty="0" smtClean="0"/>
              <a:t>[4] Jaffe</a:t>
            </a:r>
            <a:r>
              <a:rPr lang="en-US" dirty="0"/>
              <a:t>, Paul, and James </a:t>
            </a:r>
            <a:r>
              <a:rPr lang="en-US" dirty="0" err="1"/>
              <a:t>McSpadden</a:t>
            </a:r>
            <a:r>
              <a:rPr lang="en-US" dirty="0"/>
              <a:t>. "Energy conversion and transmission modules for space solar power." Proceedings of the IEEE 101.6 (2013): 1424-1437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1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2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3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4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4021" y="5642204"/>
            <a:ext cx="500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Data from 120V Orbital ATK </a:t>
            </a:r>
            <a:r>
              <a:rPr lang="en-US" dirty="0" err="1" smtClean="0"/>
              <a:t>UltraFlex</a:t>
            </a:r>
            <a:r>
              <a:rPr lang="en-US" baseline="30000" dirty="0" err="1" smtClean="0"/>
              <a:t>TM</a:t>
            </a:r>
            <a:r>
              <a:rPr lang="en-US" dirty="0" smtClean="0"/>
              <a:t>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619250"/>
                <a:ext cx="9601200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Mars orbit light intensity is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0.589kW/m</a:t>
                </a:r>
                <a:r>
                  <a:rPr lang="en-US" baseline="30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baseline="-25000" dirty="0" smtClean="0"/>
                  <a:t>.</a:t>
                </a:r>
                <a:r>
                  <a:rPr lang="en-US" dirty="0"/>
                  <a:t> </a:t>
                </a:r>
                <a:r>
                  <a:rPr lang="en-US" dirty="0" smtClean="0"/>
                  <a:t>PV arrays have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35%</a:t>
                </a:r>
                <a:r>
                  <a:rPr lang="en-US" dirty="0" smtClean="0"/>
                  <a:t> conversion efficiency.</a:t>
                </a:r>
              </a:p>
              <a:p>
                <a:r>
                  <a:rPr lang="en-US" dirty="0" smtClean="0"/>
                  <a:t>The goal is to achieve a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35kW</a:t>
                </a:r>
                <a:r>
                  <a:rPr lang="en-US" dirty="0" smtClean="0"/>
                  <a:t> electric power.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0.589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×35%×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×(1−5%)=35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(at 2.45GHz)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(at </a:t>
                </a:r>
                <a:r>
                  <a:rPr lang="en-US" dirty="0" smtClean="0"/>
                  <a:t>35GHz)</a:t>
                </a:r>
              </a:p>
              <a:p>
                <a:r>
                  <a:rPr lang="en-US" dirty="0" smtClean="0"/>
                  <a:t>Also, free space attenuation is </a:t>
                </a:r>
                <a:r>
                  <a:rPr lang="en-US" altLang="zh-CN" dirty="0" smtClean="0"/>
                  <a:t>in positive correlation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619250"/>
                <a:ext cx="9601200" cy="4267200"/>
              </a:xfrm>
              <a:blipFill rotWithShape="0">
                <a:blip r:embed="rId2"/>
                <a:stretch>
                  <a:fillRect l="-698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9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(at 2.45GHz)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1.1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(at 35GHz)</a:t>
                </a:r>
              </a:p>
              <a:p>
                <a:r>
                  <a:rPr lang="en-US" dirty="0" smtClean="0"/>
                  <a:t>Goal: Achieve minimum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system mass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landed mass</a:t>
                </a:r>
              </a:p>
              <a:p>
                <a:r>
                  <a:rPr lang="en-US" dirty="0" smtClean="0"/>
                  <a:t>System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Landed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𝑙𝑎𝑛𝑑𝑒𝑑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8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9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389"/>
              </p:ext>
            </p:extLst>
          </p:nvPr>
        </p:nvGraphicFramePr>
        <p:xfrm>
          <a:off x="1283970" y="2217956"/>
          <a:ext cx="100965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5500"/>
                <a:gridCol w="3365500"/>
                <a:gridCol w="3365500"/>
              </a:tblGrid>
              <a:tr h="3094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2.45GHz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35GHz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orbital PV arrays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158490m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29203m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Antenna aperture diameter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215m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Rectenna aperture diameter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17000km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17000km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Received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35kW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35kW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Landed mass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126tons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25tons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mass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1710tons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 tons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8722" y="1567621"/>
            <a:ext cx="611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5. Martian SSP system characteristics.</a:t>
            </a:r>
            <a:endParaRPr lang="en-US" sz="24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1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2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3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4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84960"/>
            <a:ext cx="96012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Although Martian SSP system could weigh as much as several hundreds of tons. But one has to consider: </a:t>
            </a:r>
          </a:p>
          <a:p>
            <a:pPr algn="just"/>
            <a:r>
              <a:rPr lang="en-US" dirty="0" smtClean="0"/>
              <a:t>Based on the development of propulsion techniques, transporting large mass hardware to Mars will become practical.</a:t>
            </a:r>
          </a:p>
          <a:p>
            <a:pPr algn="just"/>
            <a:r>
              <a:rPr lang="en-US" dirty="0" smtClean="0"/>
              <a:t>A continuous, stable and low risk power can be generated using achievable technologies.</a:t>
            </a:r>
          </a:p>
          <a:p>
            <a:pPr algn="just"/>
            <a:r>
              <a:rPr lang="en-US" dirty="0" smtClean="0"/>
              <a:t>It has over 20-year lifetime. Once deployed, it can be applied for different missions, due to the flexibility of the power beaming. 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9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9950"/>
            <a:ext cx="96012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Mars Mission Milestones</a:t>
            </a:r>
            <a:endParaRPr lang="en-US" sz="2800" dirty="0"/>
          </a:p>
          <a:p>
            <a:r>
              <a:rPr lang="en-US" sz="2800" dirty="0" smtClean="0"/>
              <a:t>Surface Power Strategies: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Surface Solar </a:t>
            </a:r>
            <a:r>
              <a:rPr lang="en-US" sz="2800" dirty="0"/>
              <a:t>vs.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Fission-Powered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Martian Space Solar Power (SSP)</a:t>
            </a:r>
            <a:r>
              <a:rPr lang="en-US" sz="2800" dirty="0" smtClean="0"/>
              <a:t> System Architecture</a:t>
            </a:r>
          </a:p>
          <a:p>
            <a:r>
              <a:rPr lang="en-US" sz="2800" dirty="0" smtClean="0"/>
              <a:t>Wireless Power Transmission (WPT)</a:t>
            </a:r>
          </a:p>
          <a:p>
            <a:r>
              <a:rPr lang="en-US" sz="2800" dirty="0" smtClean="0"/>
              <a:t>Proposed System Characteristics</a:t>
            </a:r>
            <a:endParaRPr lang="en-US" sz="2800" dirty="0"/>
          </a:p>
          <a:p>
            <a:r>
              <a:rPr lang="en-US" sz="2800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4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5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6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7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system in the future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955" y="1718388"/>
            <a:ext cx="6961852" cy="4267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http://www.spacex.com/sites/spacex/files/mars_presentation.pdf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3970" y="1284128"/>
            <a:ext cx="319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SpaceX interplanetary mission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5109029"/>
            <a:ext cx="3778552" cy="382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0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1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2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3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84960"/>
            <a:ext cx="96012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Although Martian SSP system could weigh as much as several hundreds of tons. But one has to consider: </a:t>
            </a:r>
          </a:p>
          <a:p>
            <a:pPr algn="just"/>
            <a:r>
              <a:rPr lang="en-US" dirty="0" smtClean="0"/>
              <a:t>Based on the development of propulsion techniques, transporting large mass hardware to Mars will become practical.</a:t>
            </a:r>
          </a:p>
          <a:p>
            <a:pPr algn="just"/>
            <a:r>
              <a:rPr lang="en-US" dirty="0" smtClean="0"/>
              <a:t>A continuous, stable and low risk power can be generated using achievable technologies.</a:t>
            </a:r>
          </a:p>
          <a:p>
            <a:pPr algn="just"/>
            <a:r>
              <a:rPr lang="en-US" dirty="0" smtClean="0"/>
              <a:t>It has over 20-year lifetime. Once deployed, it can be applied for different missions, due to the flexibility of the power beaming. 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9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1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283970" y="-186690"/>
            <a:ext cx="9601200" cy="125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283970" y="1508481"/>
            <a:ext cx="96012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38138" indent="-338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1] </a:t>
            </a:r>
            <a:r>
              <a:rPr lang="en-US" sz="2200" dirty="0" smtClean="0"/>
              <a:t>Ho, Christian, Nasser </a:t>
            </a:r>
            <a:r>
              <a:rPr lang="en-US" sz="2200" dirty="0" err="1" smtClean="0"/>
              <a:t>Golshan</a:t>
            </a:r>
            <a:r>
              <a:rPr lang="en-US" sz="2200" dirty="0" smtClean="0"/>
              <a:t>, and </a:t>
            </a:r>
            <a:r>
              <a:rPr lang="en-US" sz="2200" dirty="0" err="1" smtClean="0"/>
              <a:t>Arvydas</a:t>
            </a:r>
            <a:r>
              <a:rPr lang="en-US" sz="2200" dirty="0" smtClean="0"/>
              <a:t> </a:t>
            </a:r>
            <a:r>
              <a:rPr lang="en-US" sz="2200" dirty="0" err="1" smtClean="0"/>
              <a:t>Kliore</a:t>
            </a:r>
            <a:r>
              <a:rPr lang="en-US" sz="2200" dirty="0" smtClean="0"/>
              <a:t>. "Radio wave propagation </a:t>
            </a:r>
          </a:p>
          <a:p>
            <a:pPr marL="3381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/>
              <a:t>handbook for communication on and around Mars." (2002).</a:t>
            </a:r>
          </a:p>
          <a:p>
            <a:pPr marL="4064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sym typeface="Arial"/>
              </a:rPr>
              <a:t>[2] Rucker, Michelle A., et al. "Solar Versus Fission Surface Power for Mars." (2016).</a:t>
            </a:r>
          </a:p>
          <a:p>
            <a:pPr marL="406400" lvl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sym typeface="Arial"/>
              </a:rPr>
              <a:t>[3] </a:t>
            </a:r>
            <a:r>
              <a:rPr lang="en-US" sz="2200" dirty="0" err="1" smtClean="0">
                <a:sym typeface="Arial"/>
              </a:rPr>
              <a:t>Cougnet</a:t>
            </a:r>
            <a:r>
              <a:rPr lang="en-US" sz="2200" dirty="0" smtClean="0">
                <a:sym typeface="Arial"/>
              </a:rPr>
              <a:t>, Claude, et al. "Solar power satellites for space applications." Journal of the British Interplanetary Society 59 (2006): 290-296.</a:t>
            </a:r>
          </a:p>
          <a:p>
            <a:pPr marL="406400" lvl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sym typeface="Arial"/>
              </a:rPr>
              <a:t>[4] Jaffe, Paul, and </a:t>
            </a:r>
            <a:r>
              <a:rPr lang="en-US" sz="2200" dirty="0" err="1" smtClean="0">
                <a:sym typeface="Arial"/>
              </a:rPr>
              <a:t>McSpadden</a:t>
            </a:r>
            <a:r>
              <a:rPr lang="en-US" sz="2200" dirty="0" smtClean="0">
                <a:sym typeface="Arial"/>
              </a:rPr>
              <a:t>, James. "Energy conversion and transmission modules for space solar power." Proceedings of the IEEE 101.6 (2013): 1424-1437.</a:t>
            </a:r>
            <a:endParaRPr sz="2200" dirty="0" smtClean="0"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10896600" y="6484776"/>
            <a:ext cx="68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Mission Milestones</a:t>
            </a:r>
            <a:endParaRPr lang="en-US" dirty="0"/>
          </a:p>
        </p:txBody>
      </p:sp>
      <p:pic>
        <p:nvPicPr>
          <p:cNvPr id="1026" name="Picture 2" descr="http://www.scifi-movies.com/images/contenu/data/0000189/affi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63" y="1698720"/>
            <a:ext cx="1390647" cy="10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963" y="4247394"/>
            <a:ext cx="1207979" cy="183837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295400" y="3480938"/>
            <a:ext cx="10181705" cy="33708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8008" y="2968022"/>
            <a:ext cx="89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1910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28087" y="3350901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70342" y="3836529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1948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4954" y="3677606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69416" y="6028597"/>
            <a:ext cx="251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 Mars Mission </a:t>
            </a:r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1840" y="2709884"/>
            <a:ext cx="237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ovie </a:t>
            </a:r>
            <a:r>
              <a:rPr lang="en-US" dirty="0"/>
              <a:t>“A Trip To Mars”</a:t>
            </a:r>
          </a:p>
        </p:txBody>
      </p:sp>
      <p:pic>
        <p:nvPicPr>
          <p:cNvPr id="25" name="Picture 2" descr="Mars3 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15" y="1736104"/>
            <a:ext cx="1550327" cy="9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343238" y="2939368"/>
            <a:ext cx="1038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1970s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829684" y="3328479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89979" y="2699087"/>
            <a:ext cx="149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Mars 2 and 3</a:t>
            </a:r>
            <a:endParaRPr lang="en-US" dirty="0"/>
          </a:p>
        </p:txBody>
      </p:sp>
      <p:pic>
        <p:nvPicPr>
          <p:cNvPr id="29" name="Picture 6" descr="Viking spacecra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84" y="4295469"/>
            <a:ext cx="1722498" cy="13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01960" y="3823917"/>
            <a:ext cx="88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1976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656572" y="3664994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51441" y="5668379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Viking 1 and 2 </a:t>
            </a:r>
            <a:endParaRPr lang="en-US" dirty="0"/>
          </a:p>
        </p:txBody>
      </p:sp>
      <p:pic>
        <p:nvPicPr>
          <p:cNvPr id="33" name="Picture 2" descr="Sojourner on Mars PIA01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74" y="1644597"/>
            <a:ext cx="1215471" cy="11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004826" y="2962125"/>
            <a:ext cx="89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1997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491272" y="3351236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953079" y="2715757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“Sojourner”</a:t>
            </a:r>
            <a:endParaRPr lang="en-US" dirty="0"/>
          </a:p>
        </p:txBody>
      </p:sp>
      <p:pic>
        <p:nvPicPr>
          <p:cNvPr id="39" name="Picture 4" descr="NASA Mars Ro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70" y="4370609"/>
            <a:ext cx="1785167" cy="14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curiosity ma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03" y="1530296"/>
            <a:ext cx="1780499" cy="11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275055" y="3837181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2004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9667" y="3678258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47660" y="5846867"/>
            <a:ext cx="2699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“Spirit” and ”Opportunity”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358675" y="2942801"/>
            <a:ext cx="9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2011</a:t>
            </a:r>
            <a:endParaRPr lang="en-US" sz="2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845121" y="3331912"/>
            <a:ext cx="0" cy="25397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241430" y="2681663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“Curiosity”</a:t>
            </a:r>
            <a:endParaRPr lang="en-US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pic>
        <p:nvPicPr>
          <p:cNvPr id="35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49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50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51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52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Environment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94872"/>
              </p:ext>
            </p:extLst>
          </p:nvPr>
        </p:nvGraphicFramePr>
        <p:xfrm>
          <a:off x="1417786" y="1851707"/>
          <a:ext cx="6937400" cy="40233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93022"/>
                <a:gridCol w="2744378"/>
              </a:tblGrid>
              <a:tr h="3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Parameter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Value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Diameter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6785km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Mass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0.11 × Earth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Aerostationary orbit altitude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17000km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Length of day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24 </a:t>
                      </a:r>
                      <a:r>
                        <a:rPr lang="en-US" sz="2400" b="0" dirty="0" err="1">
                          <a:effectLst/>
                        </a:rPr>
                        <a:t>hrs</a:t>
                      </a:r>
                      <a:r>
                        <a:rPr lang="en-US" sz="2400" b="0" dirty="0">
                          <a:effectLst/>
                        </a:rPr>
                        <a:t> 37 mins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Length of </a:t>
                      </a:r>
                      <a:r>
                        <a:rPr lang="en-US" sz="2400" b="0" dirty="0" smtClean="0">
                          <a:effectLst/>
                        </a:rPr>
                        <a:t>year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687 Earth days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Minimum distance from Sun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205 million km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Maximum distance from Sun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249 million km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Surface temperature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174K to 308K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Gravity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1 / 3 of Earth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>
                          <a:effectLst/>
                        </a:rPr>
                        <a:t>Atmospheric pressure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1 / 100 of Earth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48169" y="1317652"/>
            <a:ext cx="5877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n-US" altLang="en-US" sz="2400" i="1" dirty="0"/>
              <a:t>Table 1. Martian Statistical Coefficients. </a:t>
            </a:r>
            <a:r>
              <a:rPr lang="en-US" altLang="en-US" sz="2400" i="1" baseline="30000" dirty="0"/>
              <a:t>[1]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77745" y="2886767"/>
            <a:ext cx="307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 than Earth GEO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8355186" y="3117599"/>
            <a:ext cx="62255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7745" y="330089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‘sol’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8355186" y="3531726"/>
            <a:ext cx="62255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11163" y="3993391"/>
            <a:ext cx="340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±20% </a:t>
            </a:r>
            <a:r>
              <a:rPr lang="en-US" sz="2400" dirty="0" smtClean="0"/>
              <a:t>light intensity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ource Sans Pro"/>
              </a:rPr>
              <a:t>589W/m</a:t>
            </a:r>
            <a:r>
              <a:rPr lang="en-US" sz="24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ource Sans Pro"/>
              </a:rPr>
              <a:t>2</a:t>
            </a:r>
            <a:r>
              <a:rPr lang="en-US" sz="2400" dirty="0" smtClean="0">
                <a:sym typeface="Source Sans Pro"/>
              </a:rPr>
              <a:t> orbital power </a:t>
            </a:r>
            <a:r>
              <a:rPr lang="en-US" sz="2400" dirty="0">
                <a:sym typeface="Source Sans Pro"/>
              </a:rPr>
              <a:t>density (average)</a:t>
            </a:r>
          </a:p>
          <a:p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355186" y="4395525"/>
            <a:ext cx="622559" cy="1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7985760" cy="274022"/>
          </a:xfrm>
        </p:spPr>
        <p:txBody>
          <a:bodyPr/>
          <a:lstStyle/>
          <a:p>
            <a:r>
              <a:rPr lang="en-US" dirty="0" smtClean="0"/>
              <a:t>[1] Ho</a:t>
            </a:r>
            <a:r>
              <a:rPr lang="en-US" dirty="0"/>
              <a:t>, Christian, Nasser </a:t>
            </a:r>
            <a:r>
              <a:rPr lang="en-US" dirty="0" err="1"/>
              <a:t>Golshan</a:t>
            </a:r>
            <a:r>
              <a:rPr lang="en-US" dirty="0"/>
              <a:t>, and </a:t>
            </a:r>
            <a:r>
              <a:rPr lang="en-US" dirty="0" err="1"/>
              <a:t>Arvydas</a:t>
            </a:r>
            <a:r>
              <a:rPr lang="en-US" dirty="0"/>
              <a:t> </a:t>
            </a:r>
            <a:r>
              <a:rPr lang="en-US" dirty="0" err="1"/>
              <a:t>Kliore</a:t>
            </a:r>
            <a:r>
              <a:rPr lang="en-US" dirty="0"/>
              <a:t>. "Radio wave propagation handbook for communication on and around Mars." (2002).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pic>
        <p:nvPicPr>
          <p:cNvPr id="22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23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24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25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26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9"/>
          <p:cNvGraphicFramePr>
            <a:graphicFrameLocks/>
          </p:cNvGraphicFramePr>
          <p:nvPr>
            <p:extLst/>
          </p:nvPr>
        </p:nvGraphicFramePr>
        <p:xfrm>
          <a:off x="6197600" y="1905000"/>
          <a:ext cx="522815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61280" y="1204968"/>
            <a:ext cx="999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atmospheric composition</a:t>
            </a:r>
            <a:r>
              <a:rPr lang="en-US" sz="2400" dirty="0" smtClean="0"/>
              <a:t> (</a:t>
            </a:r>
            <a:r>
              <a:rPr lang="en-US" sz="2400" dirty="0"/>
              <a:t>b</a:t>
            </a:r>
            <a:r>
              <a:rPr lang="en-US" sz="2400" dirty="0" smtClean="0"/>
              <a:t>y volume) of Mars and Earth are shown </a:t>
            </a:r>
            <a:r>
              <a:rPr lang="en-US" sz="2400" baseline="30000" dirty="0" smtClean="0"/>
              <a:t>[1] 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83970" y="5304123"/>
            <a:ext cx="867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*Water vapor concentration on Earth ranges from 0.004% to 4%.</a:t>
            </a:r>
            <a:endParaRPr lang="en-US" sz="24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05/26/2017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78277466"/>
              </p:ext>
            </p:extLst>
          </p:nvPr>
        </p:nvGraphicFramePr>
        <p:xfrm>
          <a:off x="775399" y="1643640"/>
          <a:ext cx="5824537" cy="371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29455005"/>
              </p:ext>
            </p:extLst>
          </p:nvPr>
        </p:nvGraphicFramePr>
        <p:xfrm>
          <a:off x="6586785" y="1643640"/>
          <a:ext cx="5433403" cy="379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3970" y="5723533"/>
            <a:ext cx="752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*Mars </a:t>
            </a:r>
            <a:r>
              <a:rPr lang="en-US" sz="2400" dirty="0"/>
              <a:t>w</a:t>
            </a:r>
            <a:r>
              <a:rPr lang="en-US" sz="2400" dirty="0" smtClean="0"/>
              <a:t>ater vapor concentration is 1/1000 of Earth’s.  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1280" y="-52332"/>
            <a:ext cx="9601200" cy="1257300"/>
          </a:xfrm>
        </p:spPr>
        <p:txBody>
          <a:bodyPr/>
          <a:lstStyle/>
          <a:p>
            <a:r>
              <a:rPr lang="en-US" dirty="0" smtClean="0"/>
              <a:t>Mars Environment</a:t>
            </a:r>
            <a:endParaRPr lang="en-US" dirty="0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7882890" cy="274022"/>
          </a:xfrm>
        </p:spPr>
        <p:txBody>
          <a:bodyPr/>
          <a:lstStyle/>
          <a:p>
            <a:r>
              <a:rPr lang="en-US" dirty="0" smtClean="0"/>
              <a:t>[1] Ho</a:t>
            </a:r>
            <a:r>
              <a:rPr lang="en-US" dirty="0"/>
              <a:t>, Christian, Nasser </a:t>
            </a:r>
            <a:r>
              <a:rPr lang="en-US" dirty="0" err="1"/>
              <a:t>Golshan</a:t>
            </a:r>
            <a:r>
              <a:rPr lang="en-US" dirty="0"/>
              <a:t>, and </a:t>
            </a:r>
            <a:r>
              <a:rPr lang="en-US" dirty="0" err="1"/>
              <a:t>Arvydas</a:t>
            </a:r>
            <a:r>
              <a:rPr lang="en-US" dirty="0"/>
              <a:t> </a:t>
            </a:r>
            <a:r>
              <a:rPr lang="en-US" dirty="0" err="1"/>
              <a:t>Kliore</a:t>
            </a:r>
            <a:r>
              <a:rPr lang="en-US" dirty="0"/>
              <a:t>. "Radio wave propagation handbook for communication on and around Mars." (2002).</a:t>
            </a:r>
          </a:p>
        </p:txBody>
      </p:sp>
      <p:pic>
        <p:nvPicPr>
          <p:cNvPr id="15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6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7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8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9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70" y="-51521"/>
            <a:ext cx="9601200" cy="1257300"/>
          </a:xfrm>
        </p:spPr>
        <p:txBody>
          <a:bodyPr/>
          <a:lstStyle/>
          <a:p>
            <a:r>
              <a:rPr lang="en-US" dirty="0" smtClean="0"/>
              <a:t>Martian Dust Storms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3970" y="1542894"/>
                <a:ext cx="6209650" cy="426720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dirty="0" smtClean="0"/>
                  <a:t>One of the most remarkable features of Mars.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dirty="0" smtClean="0">
                    <a:solidFill>
                      <a:srgbClr val="FFD965"/>
                    </a:solidFill>
                  </a:rPr>
                  <a:t>Local dust storm: </a:t>
                </a:r>
                <a:r>
                  <a:rPr lang="en-US" dirty="0" smtClean="0"/>
                  <a:t>frequent, last for few days, modest change of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(optical depth</a:t>
                </a:r>
                <a:r>
                  <a:rPr lang="en-US" dirty="0" smtClean="0"/>
                  <a:t>).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are the surface </a:t>
                </a:r>
                <a:r>
                  <a:rPr lang="en-US" sz="2000" dirty="0" smtClean="0"/>
                  <a:t>light intensity in a vertical path with </a:t>
                </a:r>
                <a:r>
                  <a:rPr lang="en-US" sz="2000" dirty="0"/>
                  <a:t>and without </a:t>
                </a:r>
                <a:r>
                  <a:rPr lang="en-US" sz="2000" dirty="0" smtClean="0"/>
                  <a:t>a dust </a:t>
                </a:r>
                <a:r>
                  <a:rPr lang="en-US" sz="2000" dirty="0"/>
                  <a:t>cloud, respectively</a:t>
                </a:r>
                <a:r>
                  <a:rPr lang="en-US" sz="2000" dirty="0" smtClean="0"/>
                  <a:t>.)</a:t>
                </a:r>
                <a:endParaRPr lang="en-US" sz="2000" dirty="0"/>
              </a:p>
              <a:p>
                <a:pPr algn="just"/>
                <a:r>
                  <a:rPr lang="en-US" dirty="0" smtClean="0">
                    <a:solidFill>
                      <a:srgbClr val="FFD965"/>
                    </a:solidFill>
                  </a:rPr>
                  <a:t>Global dust storm: </a:t>
                </a:r>
                <a:r>
                  <a:rPr lang="en-US" dirty="0" smtClean="0"/>
                  <a:t>Once in several years, last for months, large change of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dirty="0"/>
                  <a:t>Dust can be lifted to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60km </a:t>
                </a:r>
                <a:r>
                  <a:rPr lang="en-US" dirty="0"/>
                  <a:t>high and could cause light attenuation of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0.35.</a:t>
                </a: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970" y="1542894"/>
                <a:ext cx="6209650" cy="4267200"/>
              </a:xfrm>
              <a:blipFill rotWithShape="0">
                <a:blip r:embed="rId3"/>
                <a:stretch>
                  <a:fillRect l="-982" t="-1714"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852078" y="1560117"/>
            <a:ext cx="4309230" cy="31796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518770"/>
            <a:ext cx="6225540" cy="266558"/>
          </a:xfrm>
        </p:spPr>
        <p:txBody>
          <a:bodyPr/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[2] Rucker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Michelle A., et al. "Solar Versus Fission Surface Power for Mars." (2016).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11" name="Shape 181"/>
          <p:cNvSpPr txBox="1"/>
          <p:nvPr/>
        </p:nvSpPr>
        <p:spPr>
          <a:xfrm>
            <a:off x="7985894" y="4739736"/>
            <a:ext cx="4175414" cy="489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FFFF"/>
                </a:solidFill>
              </a:rPr>
              <a:t>Figure </a:t>
            </a:r>
            <a:r>
              <a:rPr lang="en-US" sz="2000" i="1" dirty="0" smtClean="0">
                <a:solidFill>
                  <a:srgbClr val="FFFFFF"/>
                </a:solidFill>
              </a:rPr>
              <a:t>1. </a:t>
            </a:r>
            <a:r>
              <a:rPr lang="en-US" sz="2000" i="1" dirty="0">
                <a:solidFill>
                  <a:srgbClr val="FFFFFF"/>
                </a:solidFill>
              </a:rPr>
              <a:t>Global dust storm observed by Opportunity </a:t>
            </a:r>
            <a:r>
              <a:rPr lang="en-US" sz="2000" i="1" dirty="0" smtClean="0">
                <a:solidFill>
                  <a:srgbClr val="FFFFFF"/>
                </a:solidFill>
              </a:rPr>
              <a:t>rover </a:t>
            </a:r>
            <a:r>
              <a:rPr lang="en-US" sz="2000" i="1" baseline="30000" dirty="0" smtClean="0">
                <a:solidFill>
                  <a:srgbClr val="FFFFFF"/>
                </a:solidFill>
              </a:rPr>
              <a:t>[2]</a:t>
            </a:r>
            <a:r>
              <a:rPr lang="en-US" sz="2000" i="1" dirty="0" smtClean="0">
                <a:solidFill>
                  <a:srgbClr val="FFFFFF"/>
                </a:solidFill>
              </a:rPr>
              <a:t>.</a:t>
            </a:r>
            <a:endParaRPr lang="en-US" sz="2000" i="1" baseline="30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722" y="1648496"/>
            <a:ext cx="759594" cy="307777"/>
          </a:xfrm>
          <a:prstGeom prst="rect">
            <a:avLst/>
          </a:prstGeom>
          <a:solidFill>
            <a:srgbClr val="A3705B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0.94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31443" y="1671579"/>
            <a:ext cx="507723" cy="261610"/>
          </a:xfrm>
          <a:prstGeom prst="rect">
            <a:avLst/>
          </a:prstGeom>
          <a:solidFill>
            <a:srgbClr val="73402B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31663" y="1665840"/>
            <a:ext cx="507723" cy="261610"/>
          </a:xfrm>
          <a:prstGeom prst="rect">
            <a:avLst/>
          </a:prstGeom>
          <a:solidFill>
            <a:srgbClr val="63301F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51577" y="1665840"/>
            <a:ext cx="507723" cy="261610"/>
          </a:xfrm>
          <a:prstGeom prst="rect">
            <a:avLst/>
          </a:prstGeom>
          <a:solidFill>
            <a:srgbClr val="673423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317758" y="1664524"/>
            <a:ext cx="507723" cy="261610"/>
          </a:xfrm>
          <a:prstGeom prst="rect">
            <a:avLst/>
          </a:prstGeom>
          <a:solidFill>
            <a:srgbClr val="4C1D13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endParaRPr lang="en-US" sz="1400" b="1" dirty="0"/>
          </a:p>
        </p:txBody>
      </p:sp>
      <p:pic>
        <p:nvPicPr>
          <p:cNvPr id="16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7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8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9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20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299935" y="1619761"/>
            <a:ext cx="1767840" cy="138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70" y="227215"/>
            <a:ext cx="9601200" cy="1257300"/>
          </a:xfrm>
        </p:spPr>
        <p:txBody>
          <a:bodyPr/>
          <a:lstStyle/>
          <a:p>
            <a:r>
              <a:rPr lang="en-US" dirty="0" smtClean="0"/>
              <a:t>Traditional Surface Power Systems</a:t>
            </a:r>
            <a:br>
              <a:rPr lang="en-US" dirty="0" smtClean="0"/>
            </a:br>
            <a:r>
              <a:rPr lang="en-US" sz="2400" i="1" dirty="0" smtClean="0"/>
              <a:t>By</a:t>
            </a:r>
            <a:r>
              <a:rPr lang="en-US" i="1" dirty="0" smtClean="0"/>
              <a:t> </a:t>
            </a:r>
            <a:r>
              <a:rPr lang="en-US" sz="2400" i="1" dirty="0" smtClean="0"/>
              <a:t>COMPASS team at John H Glenn Research Center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70" y="1573299"/>
            <a:ext cx="96012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D965"/>
                </a:solidFill>
              </a:rPr>
              <a:t>Surface Solar System</a:t>
            </a:r>
          </a:p>
          <a:p>
            <a:r>
              <a:rPr lang="en-US" dirty="0" smtClean="0"/>
              <a:t>Equipped with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35%</a:t>
            </a:r>
            <a:r>
              <a:rPr lang="en-US" dirty="0" smtClean="0"/>
              <a:t> efficiency PV arrays.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120-day</a:t>
            </a:r>
            <a:r>
              <a:rPr lang="en-US" dirty="0" smtClean="0"/>
              <a:t> global dust storm with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raised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</a:t>
            </a:r>
            <a:r>
              <a:rPr lang="en-US" dirty="0" smtClean="0"/>
              <a:t> hour daytime.</a:t>
            </a:r>
          </a:p>
          <a:p>
            <a:pPr>
              <a:spcAft>
                <a:spcPts val="1200"/>
              </a:spcAft>
            </a:pPr>
            <a:r>
              <a:rPr lang="en-US" dirty="0"/>
              <a:t>Panels periodically articulate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+/- 45º </a:t>
            </a:r>
            <a:r>
              <a:rPr lang="en-US" dirty="0"/>
              <a:t>to remove dust.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D965"/>
                </a:solidFill>
              </a:rPr>
              <a:t>NASA/DOE Fission-Powered System</a:t>
            </a:r>
          </a:p>
          <a:p>
            <a:r>
              <a:rPr lang="en-US" dirty="0" smtClean="0"/>
              <a:t>Equipped with radiation shield.</a:t>
            </a:r>
          </a:p>
          <a:p>
            <a:r>
              <a:rPr lang="en-US" dirty="0" smtClean="0"/>
              <a:t>Reduce radiation to less than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3mR/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hr</a:t>
            </a:r>
            <a:r>
              <a:rPr lang="en-US" dirty="0" smtClean="0"/>
              <a:t> within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500m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565459" y="1619761"/>
            <a:ext cx="1854300" cy="13845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9238677" y="3631406"/>
            <a:ext cx="1945178" cy="143486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561610"/>
            <a:ext cx="5002530" cy="197189"/>
          </a:xfrm>
        </p:spPr>
        <p:txBody>
          <a:bodyPr/>
          <a:lstStyle/>
          <a:p>
            <a:r>
              <a:rPr lang="en-US" dirty="0" smtClean="0"/>
              <a:t>[2] Rucker</a:t>
            </a:r>
            <a:r>
              <a:rPr lang="en-US" dirty="0"/>
              <a:t>, Michelle A., et al. "Solar Versus Fission Surface Power for Mars." (2016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11" name="Shape 196"/>
          <p:cNvSpPr txBox="1"/>
          <p:nvPr/>
        </p:nvSpPr>
        <p:spPr>
          <a:xfrm>
            <a:off x="8340669" y="3033138"/>
            <a:ext cx="4241487" cy="35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FFFF"/>
                </a:solidFill>
              </a:rPr>
              <a:t>Figure </a:t>
            </a:r>
            <a:r>
              <a:rPr lang="en-US" sz="1600" i="1" dirty="0" smtClean="0">
                <a:solidFill>
                  <a:srgbClr val="FFFFFF"/>
                </a:solidFill>
              </a:rPr>
              <a:t>2. </a:t>
            </a:r>
            <a:r>
              <a:rPr lang="en-US" sz="1600" i="1" dirty="0">
                <a:solidFill>
                  <a:srgbClr val="FFFFFF"/>
                </a:solidFill>
              </a:rPr>
              <a:t>Proposed Solar </a:t>
            </a:r>
            <a:r>
              <a:rPr lang="en-US" sz="1600" i="1" dirty="0" smtClean="0">
                <a:solidFill>
                  <a:srgbClr val="FFFFFF"/>
                </a:solidFill>
              </a:rPr>
              <a:t>Array System. 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[2]</a:t>
            </a:r>
            <a:endParaRPr lang="en-US" sz="1600" i="1" baseline="30000" dirty="0">
              <a:solidFill>
                <a:srgbClr val="FFFFFF"/>
              </a:solidFill>
            </a:endParaRPr>
          </a:p>
        </p:txBody>
      </p:sp>
      <p:sp>
        <p:nvSpPr>
          <p:cNvPr id="12" name="Shape 197"/>
          <p:cNvSpPr txBox="1"/>
          <p:nvPr/>
        </p:nvSpPr>
        <p:spPr>
          <a:xfrm>
            <a:off x="8565459" y="5066275"/>
            <a:ext cx="3791908" cy="7957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FFFF"/>
                </a:solidFill>
              </a:rPr>
              <a:t>Figure </a:t>
            </a:r>
            <a:r>
              <a:rPr lang="en-US" sz="1600" i="1" dirty="0" smtClean="0">
                <a:solidFill>
                  <a:srgbClr val="FFFFFF"/>
                </a:solidFill>
              </a:rPr>
              <a:t>3. </a:t>
            </a:r>
            <a:r>
              <a:rPr lang="en-US" sz="1600" i="1" dirty="0">
                <a:solidFill>
                  <a:srgbClr val="FFFFFF"/>
                </a:solidFill>
              </a:rPr>
              <a:t>Proposed </a:t>
            </a:r>
            <a:r>
              <a:rPr lang="en-US" sz="1600" i="1" dirty="0" smtClean="0">
                <a:solidFill>
                  <a:srgbClr val="FFFFFF"/>
                </a:solidFill>
              </a:rPr>
              <a:t>Fission System. 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[2]</a:t>
            </a:r>
            <a:r>
              <a:rPr lang="en-US" sz="1600" i="1" dirty="0" smtClean="0">
                <a:solidFill>
                  <a:srgbClr val="FFFFFF"/>
                </a:solidFill>
              </a:rPr>
              <a:t> </a:t>
            </a:r>
            <a:endParaRPr lang="en-US" sz="1600" i="1" dirty="0">
              <a:solidFill>
                <a:srgbClr val="FFFFFF"/>
              </a:solidFill>
            </a:endParaRPr>
          </a:p>
        </p:txBody>
      </p:sp>
      <p:pic>
        <p:nvPicPr>
          <p:cNvPr id="13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4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5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6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7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Surface Power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70" y="1602105"/>
            <a:ext cx="10026535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D965"/>
                </a:solidFill>
              </a:rPr>
              <a:t>ISRU System: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In-situ Resource Utilization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(ISRU)</a:t>
            </a:r>
            <a:r>
              <a:rPr lang="en-US" dirty="0" smtClean="0"/>
              <a:t> </a:t>
            </a:r>
            <a:r>
              <a:rPr lang="en-US" dirty="0"/>
              <a:t>converts CO</a:t>
            </a:r>
            <a:r>
              <a:rPr lang="en-US" baseline="-25000" dirty="0"/>
              <a:t>2</a:t>
            </a:r>
            <a:r>
              <a:rPr lang="en-US" dirty="0"/>
              <a:t> to liquid oxygen (‘LOX</a:t>
            </a:r>
            <a:r>
              <a:rPr lang="en-US" dirty="0" smtClean="0"/>
              <a:t>’).</a:t>
            </a:r>
          </a:p>
          <a:p>
            <a:r>
              <a:rPr lang="en-US" dirty="0" smtClean="0"/>
              <a:t>Performance </a:t>
            </a:r>
            <a:r>
              <a:rPr lang="en-US" dirty="0"/>
              <a:t>measured by </a:t>
            </a:r>
            <a:r>
              <a:rPr lang="en-US" dirty="0" smtClean="0"/>
              <a:t>ISRU rate.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D965"/>
                </a:solidFill>
              </a:rPr>
              <a:t>Mission Categories </a:t>
            </a:r>
            <a:r>
              <a:rPr lang="en-US" baseline="30000" dirty="0" smtClean="0">
                <a:solidFill>
                  <a:srgbClr val="FFD965"/>
                </a:solidFill>
              </a:rPr>
              <a:t>[2]</a:t>
            </a:r>
            <a:r>
              <a:rPr lang="en-US" dirty="0" smtClean="0">
                <a:solidFill>
                  <a:srgbClr val="FFD965"/>
                </a:solidFill>
              </a:rPr>
              <a:t>:</a:t>
            </a:r>
          </a:p>
          <a:p>
            <a:r>
              <a:rPr lang="en-US" dirty="0" smtClean="0">
                <a:solidFill>
                  <a:srgbClr val="FFD965"/>
                </a:solidFill>
              </a:rPr>
              <a:t>Uncrewed mission: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10.8kg/sol</a:t>
            </a:r>
            <a:r>
              <a:rPr lang="en-US" dirty="0" smtClean="0"/>
              <a:t> LOX generation </a:t>
            </a:r>
          </a:p>
          <a:p>
            <a:r>
              <a:rPr lang="en-US" dirty="0" smtClean="0">
                <a:solidFill>
                  <a:srgbClr val="FFD965"/>
                </a:solidFill>
              </a:rPr>
              <a:t>Crewed mission: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44kg/sol</a:t>
            </a:r>
            <a:r>
              <a:rPr lang="en-US" dirty="0" smtClean="0"/>
              <a:t> LOX generation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/>
              <a:t> crews living on Mars for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500 days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5802630" cy="274022"/>
          </a:xfrm>
        </p:spPr>
        <p:txBody>
          <a:bodyPr/>
          <a:lstStyle/>
          <a:p>
            <a:r>
              <a:rPr lang="en-US" dirty="0" smtClean="0"/>
              <a:t>[2] Rucker</a:t>
            </a:r>
            <a:r>
              <a:rPr lang="en-US" dirty="0"/>
              <a:t>, Michelle A., et al. "Solar Versus Fission Surface Power for Mars." (2016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6406" y="3933396"/>
            <a:ext cx="2999026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7kW </a:t>
            </a:r>
            <a:r>
              <a:rPr lang="en-US" sz="2000" dirty="0"/>
              <a:t>continuous power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6406" y="4861774"/>
            <a:ext cx="350025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35kW</a:t>
            </a:r>
            <a:r>
              <a:rPr lang="en-US" sz="2000" dirty="0"/>
              <a:t> continuous </a:t>
            </a:r>
            <a:r>
              <a:rPr lang="en-US" sz="2000" dirty="0" smtClean="0"/>
              <a:t>power</a:t>
            </a:r>
          </a:p>
          <a:p>
            <a:pPr marL="228600" indent="-228600">
              <a:lnSpc>
                <a:spcPct val="7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14.829kW</a:t>
            </a:r>
            <a:r>
              <a:rPr lang="en-US" sz="2000" dirty="0"/>
              <a:t> keep-alive power</a:t>
            </a:r>
          </a:p>
        </p:txBody>
      </p:sp>
      <p:pic>
        <p:nvPicPr>
          <p:cNvPr id="10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1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2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3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4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Surface Power Systems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29044"/>
              </p:ext>
            </p:extLst>
          </p:nvPr>
        </p:nvGraphicFramePr>
        <p:xfrm>
          <a:off x="1206623" y="2026920"/>
          <a:ext cx="10091650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0129"/>
                <a:gridCol w="3707638"/>
                <a:gridCol w="3363883"/>
              </a:tblGrid>
              <a:tr h="350829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Surface Solar System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Fission-Powered</a:t>
                      </a:r>
                      <a:r>
                        <a:rPr lang="en-US" sz="2400" baseline="0" dirty="0" smtClean="0"/>
                        <a:t> System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Working condition</a:t>
                      </a:r>
                      <a:endParaRPr lang="en-US" sz="2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Assume</a:t>
                      </a:r>
                      <a:r>
                        <a:rPr lang="en-US" sz="2400" baseline="0" dirty="0" smtClean="0"/>
                        <a:t> c</a:t>
                      </a:r>
                      <a:r>
                        <a:rPr lang="en-US" sz="2400" dirty="0" smtClean="0"/>
                        <a:t>ontinuous</a:t>
                      </a:r>
                      <a:endParaRPr 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Power</a:t>
                      </a: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16kW daytime (8kW average)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7kW,</a:t>
                      </a:r>
                      <a:r>
                        <a:rPr lang="en-US" sz="2400" baseline="0" dirty="0" smtClean="0"/>
                        <a:t> continuous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LOX production rate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10.8kg/sol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10.8kg/sol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</a:t>
                      </a:r>
                      <a:r>
                        <a:rPr lang="en-US" sz="2400" baseline="0" dirty="0" smtClean="0"/>
                        <a:t> system mass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2425kg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2751kg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Solar</a:t>
                      </a:r>
                      <a:r>
                        <a:rPr lang="en-US" sz="2400" baseline="0" dirty="0" smtClean="0"/>
                        <a:t> array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7.5m diameter,</a:t>
                      </a:r>
                      <a:r>
                        <a:rPr lang="en-US" sz="2400" baseline="0" dirty="0" smtClean="0"/>
                        <a:t> four panels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none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328 million dollars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428.3 million dollars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6738" y="1392384"/>
            <a:ext cx="717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2. System comparison in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uncrewed</a:t>
            </a:r>
            <a:r>
              <a:rPr lang="en-US" sz="2400" i="1" dirty="0" smtClean="0"/>
              <a:t> mission. </a:t>
            </a:r>
            <a:r>
              <a:rPr lang="en-US" sz="2400" i="1" baseline="30000" dirty="0" smtClean="0"/>
              <a:t>[2]</a:t>
            </a:r>
            <a:endParaRPr lang="en-US" sz="2400" i="1" baseline="30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05/26/2017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9600" y="6484777"/>
            <a:ext cx="5505450" cy="274022"/>
          </a:xfrm>
        </p:spPr>
        <p:txBody>
          <a:bodyPr/>
          <a:lstStyle/>
          <a:p>
            <a:r>
              <a:rPr lang="en-US" dirty="0"/>
              <a:t>[2] Rucker, Michelle A., et al. "Solar Versus Fission Surface Power for Mars." (2016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6" descr="https://upload.wikimedia.org/wikipedia/commons/d/d3/Hampton_University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98523" y="328893"/>
            <a:ext cx="467088" cy="480023"/>
          </a:xfrm>
          <a:prstGeom prst="rect">
            <a:avLst/>
          </a:prstGeom>
          <a:noFill/>
        </p:spPr>
      </p:pic>
      <p:pic>
        <p:nvPicPr>
          <p:cNvPr id="12" name="Picture 8" descr="https://upload.wikimedia.org/wikipedia/en/thumb/7/71/Princeton_shield.svg/803px-Princeton_shiel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1995" y="250055"/>
            <a:ext cx="436899" cy="557142"/>
          </a:xfrm>
          <a:prstGeom prst="rect">
            <a:avLst/>
          </a:prstGeom>
          <a:noFill/>
        </p:spPr>
      </p:pic>
      <p:pic>
        <p:nvPicPr>
          <p:cNvPr id="13" name="Picture 10" descr="https://brand.umd.edu/trademarks/marks/gr/f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55278" y="312468"/>
            <a:ext cx="494729" cy="494729"/>
          </a:xfrm>
          <a:prstGeom prst="rect">
            <a:avLst/>
          </a:prstGeom>
          <a:noFill/>
        </p:spPr>
      </p:pic>
      <p:pic>
        <p:nvPicPr>
          <p:cNvPr id="14" name="Picture 12" descr="https://upload.wikimedia.org/wikipedia/commons/6/66/UMBC_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878915" y="301424"/>
            <a:ext cx="546239" cy="546239"/>
          </a:xfrm>
          <a:prstGeom prst="rect">
            <a:avLst/>
          </a:prstGeom>
          <a:noFill/>
        </p:spPr>
      </p:pic>
      <p:pic>
        <p:nvPicPr>
          <p:cNvPr id="15" name="Picture 2" descr="Image result for university of colorado boul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54" y="302605"/>
            <a:ext cx="517341" cy="5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1597</Words>
  <Application>Microsoft Office PowerPoint</Application>
  <PresentationFormat>Widescreen</PresentationFormat>
  <Paragraphs>351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Cambria Math</vt:lpstr>
      <vt:lpstr>Franklin Gothic Medium</vt:lpstr>
      <vt:lpstr>Source Sans Pro</vt:lpstr>
      <vt:lpstr>Symbol</vt:lpstr>
      <vt:lpstr>Times New Roman</vt:lpstr>
      <vt:lpstr>Blue Tan Gradient 16x9</vt:lpstr>
      <vt:lpstr>Comparative Study of Power Generation Methods for Mars Mission: Potential of Space Solar Power (SSP) System</vt:lpstr>
      <vt:lpstr>Presentation Outline</vt:lpstr>
      <vt:lpstr>Mars Mission Milestones</vt:lpstr>
      <vt:lpstr>Mars Environment</vt:lpstr>
      <vt:lpstr>Mars Environment</vt:lpstr>
      <vt:lpstr>Martian Dust Storms</vt:lpstr>
      <vt:lpstr>Traditional Surface Power Systems By COMPASS team at John H Glenn Research Center</vt:lpstr>
      <vt:lpstr>Traditional Surface Power Systems</vt:lpstr>
      <vt:lpstr>Traditional Surface Power Systems</vt:lpstr>
      <vt:lpstr>Traditional Surface Power Systems</vt:lpstr>
      <vt:lpstr>Mars SSP System Architecture</vt:lpstr>
      <vt:lpstr>  WPT: Free Space Attenuation</vt:lpstr>
      <vt:lpstr>WPT: Atmospheric power loss</vt:lpstr>
      <vt:lpstr>Atmospheric power loss</vt:lpstr>
      <vt:lpstr>System Coefficients</vt:lpstr>
      <vt:lpstr>System coefficients</vt:lpstr>
      <vt:lpstr>System coefficients</vt:lpstr>
      <vt:lpstr>System Characteristics</vt:lpstr>
      <vt:lpstr>Thoughts</vt:lpstr>
      <vt:lpstr>Propulsion system in the future</vt:lpstr>
      <vt:lpstr>Thoughts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2017-03-31T05:18:14Z</dcterms:created>
  <dcterms:modified xsi:type="dcterms:W3CDTF">2017-05-26T04:56:20Z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